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96" r:id="rId3"/>
    <p:sldId id="287" r:id="rId4"/>
    <p:sldId id="294" r:id="rId5"/>
    <p:sldId id="307" r:id="rId6"/>
    <p:sldId id="308" r:id="rId7"/>
    <p:sldId id="288" r:id="rId8"/>
    <p:sldId id="303" r:id="rId9"/>
    <p:sldId id="304" r:id="rId10"/>
    <p:sldId id="283" r:id="rId11"/>
    <p:sldId id="257" r:id="rId12"/>
    <p:sldId id="282" r:id="rId13"/>
    <p:sldId id="263" r:id="rId14"/>
    <p:sldId id="302" r:id="rId15"/>
    <p:sldId id="284" r:id="rId16"/>
    <p:sldId id="305" r:id="rId17"/>
    <p:sldId id="277" r:id="rId18"/>
    <p:sldId id="279" r:id="rId19"/>
    <p:sldId id="306" r:id="rId20"/>
    <p:sldId id="269" r:id="rId21"/>
    <p:sldId id="268" r:id="rId22"/>
    <p:sldId id="271" r:id="rId23"/>
    <p:sldId id="278" r:id="rId24"/>
    <p:sldId id="261" r:id="rId25"/>
    <p:sldId id="289" r:id="rId26"/>
    <p:sldId id="258" r:id="rId27"/>
    <p:sldId id="260" r:id="rId28"/>
    <p:sldId id="266" r:id="rId29"/>
    <p:sldId id="286" r:id="rId30"/>
    <p:sldId id="290" r:id="rId31"/>
    <p:sldId id="298" r:id="rId32"/>
    <p:sldId id="297" r:id="rId33"/>
    <p:sldId id="299" r:id="rId34"/>
    <p:sldId id="300" r:id="rId35"/>
    <p:sldId id="30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8401" autoAdjust="0"/>
  </p:normalViewPr>
  <p:slideViewPr>
    <p:cSldViewPr>
      <p:cViewPr>
        <p:scale>
          <a:sx n="66" d="100"/>
          <a:sy n="66" d="100"/>
        </p:scale>
        <p:origin x="-1284" y="-10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1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3351F-2F25-46AC-98ED-9D61F9B849E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D6CC4-D677-405A-940A-AA452EDB38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9004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4002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Recipe for Informational Literacy - Premade Trail Mix in individual bags with printed ingredients on the labels.  Have volunteers to read the ingredients.  Have teachers enjoy the trail mix throughout the session.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1458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Setting up science informational text – why we need to focus on this.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70719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Research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2341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research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46166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Turn and Talk – 4 cards with research documentation for teacher discussion (Handout – cut cards apart prior to sessions and distribute)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09297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0915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51973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76378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81370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Pass out handout (</a:t>
            </a:r>
            <a:r>
              <a:rPr lang="en-US" dirty="0" err="1" smtClean="0"/>
              <a:t>infostructure</a:t>
            </a:r>
            <a:r>
              <a:rPr lang="en-US" dirty="0" smtClean="0"/>
              <a:t>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986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Science backgroun</a:t>
            </a:r>
            <a:r>
              <a:rPr lang="en-US" dirty="0"/>
              <a:t>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15289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Classroom connections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47635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classroom connections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62723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5172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97761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3568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Activity Alpha Box:  Pass out sample text (K-2 will use the same text and 3-5 will use the same text</a:t>
            </a:r>
            <a:r>
              <a:rPr lang="en-US" dirty="0" smtClean="0"/>
              <a:t>).</a:t>
            </a:r>
          </a:p>
          <a:p>
            <a:pPr lvl="0"/>
            <a:endParaRPr lang="en-US" dirty="0"/>
          </a:p>
          <a:p>
            <a:r>
              <a:rPr lang="en-US" dirty="0"/>
              <a:t>Directions for Alpha Box</a:t>
            </a:r>
          </a:p>
          <a:p>
            <a:r>
              <a:rPr lang="en-US" b="1" dirty="0"/>
              <a:t>Alpha box</a:t>
            </a:r>
            <a:endParaRPr lang="en-US" dirty="0"/>
          </a:p>
          <a:p>
            <a:r>
              <a:rPr lang="en-US" dirty="0"/>
              <a:t>Create a grid of 24 equal size boxes either for individual use on computer or on</a:t>
            </a:r>
          </a:p>
          <a:p>
            <a:r>
              <a:rPr lang="en-US" dirty="0"/>
              <a:t>chart paper for group. Each square will represent one letter of alphabet with last square</a:t>
            </a:r>
          </a:p>
          <a:p>
            <a:r>
              <a:rPr lang="en-US" dirty="0"/>
              <a:t>being X,Y,Z. Prior to beginning reading on new topic, insert words that reflect prior</a:t>
            </a:r>
          </a:p>
          <a:p>
            <a:r>
              <a:rPr lang="en-US" dirty="0"/>
              <a:t>knowledge of topic. For example prior to reading a book on spiders – in the “E” box, a</a:t>
            </a:r>
          </a:p>
          <a:p>
            <a:r>
              <a:rPr lang="en-US" dirty="0"/>
              <a:t>child might write “eight legs”. Or in the “W” box a child might write a fact about webs.</a:t>
            </a:r>
          </a:p>
          <a:p>
            <a:r>
              <a:rPr lang="en-US" dirty="0"/>
              <a:t>Words/phrases can be added to the boxes as child reads text. Additional points of</a:t>
            </a:r>
          </a:p>
          <a:p>
            <a:r>
              <a:rPr lang="en-US" dirty="0"/>
              <a:t>importance, inferences or conclusions can be added after the reading. Model with a</a:t>
            </a:r>
          </a:p>
          <a:p>
            <a:r>
              <a:rPr lang="en-US" dirty="0"/>
              <a:t>chart version first demonstrating the possibilities for filling in the grid.</a:t>
            </a:r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61350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real world connections to research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40736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31748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87175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Linking it together (Presenter’s  Talking Point: </a:t>
            </a:r>
            <a:r>
              <a:rPr lang="en-US" b="1" dirty="0"/>
              <a:t>We need to remember exposing students to the informational text is not enough.  Explicit vocabulary and writing instruction must accompany informational text instruction.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7726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Science background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21101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Making connections across content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54136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55590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following slides prepare them for the afternoon session.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2948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there are 3 domains in the  science with topic strands within each domain.,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116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4728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all grades have ALL  topic strands.  Take a minute and have the teachers look to see which topic strand is in their grade level.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4678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connection to Bloom’s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9652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5352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300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C46FEF4-BC59-4FB9-A8EC-60E71B01D4F0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gageny.org/resource/common-core-in-ela-literacy-an-overview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Halifax County K-5 PD</a:t>
            </a:r>
            <a:br>
              <a:rPr lang="en-US" dirty="0" smtClean="0"/>
            </a:br>
            <a:r>
              <a:rPr lang="en-US" dirty="0" smtClean="0"/>
              <a:t>August 8, 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Informational texts AND THE SCIENCE CONTENT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8573" y="2307771"/>
            <a:ext cx="5515427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1595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Recipe for informational Literacy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320" r="21320"/>
          <a:stretch>
            <a:fillRect/>
          </a:stretch>
        </p:blipFill>
        <p:spPr bwMode="auto">
          <a:xfrm>
            <a:off x="4716780" y="2590800"/>
            <a:ext cx="442722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2566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accent2"/>
                </a:solidFill>
              </a:rPr>
              <a:t>Informational text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>
                <a:solidFill>
                  <a:srgbClr val="00B0F0"/>
                </a:solidFill>
              </a:rPr>
              <a:t>Where are We Going?</a:t>
            </a:r>
          </a:p>
          <a:p>
            <a:pPr marL="0" indent="0" algn="ctr">
              <a:buNone/>
            </a:pPr>
            <a:endParaRPr lang="en-US" sz="5400" dirty="0">
              <a:solidFill>
                <a:srgbClr val="00B0F0"/>
              </a:solidFill>
            </a:endParaRPr>
          </a:p>
        </p:txBody>
      </p:sp>
      <p:pic>
        <p:nvPicPr>
          <p:cNvPr id="4" name="Picture 3" descr="F:\100_74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00350"/>
            <a:ext cx="48006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396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04801"/>
            <a:ext cx="80010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/>
              <a:t>Overwhelmingly today in kindergarten through fifth grade, students read stories, they read literature. </a:t>
            </a:r>
            <a:endParaRPr lang="en-US" sz="2800" i="1" dirty="0" smtClean="0"/>
          </a:p>
          <a:p>
            <a:endParaRPr lang="en-US" sz="2800" i="1" dirty="0"/>
          </a:p>
          <a:p>
            <a:r>
              <a:rPr lang="en-US" sz="2800" i="1" dirty="0" smtClean="0"/>
              <a:t>And </a:t>
            </a:r>
            <a:r>
              <a:rPr lang="en-US" sz="2800" i="1" dirty="0"/>
              <a:t>we have data that </a:t>
            </a:r>
            <a:r>
              <a:rPr lang="en-US" sz="2800" i="1" dirty="0">
                <a:solidFill>
                  <a:srgbClr val="FF0000"/>
                </a:solidFill>
              </a:rPr>
              <a:t>only seven percent </a:t>
            </a:r>
            <a:r>
              <a:rPr lang="en-US" sz="2800" i="1" dirty="0"/>
              <a:t>of what students read now in kindergarten through fifth grade is </a:t>
            </a:r>
            <a:r>
              <a:rPr lang="en-US" sz="2800" i="1" dirty="0">
                <a:solidFill>
                  <a:srgbClr val="FF0000"/>
                </a:solidFill>
              </a:rPr>
              <a:t>informational text, </a:t>
            </a:r>
            <a:r>
              <a:rPr lang="en-US" sz="2800" i="1" dirty="0"/>
              <a:t>including text about history or science, information about the world. </a:t>
            </a:r>
            <a:endParaRPr lang="en-US" sz="2800" i="1" dirty="0" smtClean="0"/>
          </a:p>
          <a:p>
            <a:endParaRPr lang="en-US" sz="2800" i="1" dirty="0"/>
          </a:p>
          <a:p>
            <a:endParaRPr lang="en-US" sz="2800" b="1" i="1" u="sng" dirty="0">
              <a:hlinkClick r:id="rId3"/>
            </a:endParaRPr>
          </a:p>
          <a:p>
            <a:endParaRPr lang="en-US" sz="2000" b="1" u="sng" dirty="0" smtClean="0">
              <a:hlinkClick r:id="rId3"/>
            </a:endParaRPr>
          </a:p>
          <a:p>
            <a:r>
              <a:rPr lang="en-US" sz="2000" b="1" u="sng" dirty="0" smtClean="0">
                <a:hlinkClick r:id="rId3"/>
              </a:rPr>
              <a:t>(</a:t>
            </a:r>
            <a:r>
              <a:rPr lang="en-US" sz="2000" b="1" u="sng" dirty="0">
                <a:hlinkClick r:id="rId3"/>
              </a:rPr>
              <a:t>David Coleman, </a:t>
            </a:r>
            <a:r>
              <a:rPr lang="en-US" sz="2000" b="1" u="sng" dirty="0" err="1">
                <a:hlinkClick r:id="rId3"/>
              </a:rPr>
              <a:t>EngageNY</a:t>
            </a:r>
            <a:r>
              <a:rPr lang="en-US" sz="2000" b="1" u="sng" dirty="0">
                <a:hlinkClick r:id="rId3"/>
              </a:rPr>
              <a:t>, 7:01</a:t>
            </a:r>
            <a:r>
              <a:rPr lang="en-US" sz="20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xmlns="" val="86763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800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Garamond ITC T" pitchFamily="34" charset="0"/>
              </a:rPr>
              <a:t>Students' difficulties in science may be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ramond ITC T" pitchFamily="34" charset="0"/>
              </a:rPr>
              <a:t>related</a:t>
            </a:r>
            <a:r>
              <a:rPr lang="en-US" sz="3600" dirty="0" smtClean="0">
                <a:latin typeface="Garamond ITC T" pitchFamily="34" charset="0"/>
              </a:rPr>
              <a:t> to their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ramond ITC T" pitchFamily="34" charset="0"/>
              </a:rPr>
              <a:t>difficulties with informational text </a:t>
            </a:r>
            <a:r>
              <a:rPr lang="en-US" sz="3600" dirty="0" smtClean="0">
                <a:latin typeface="Garamond ITC T" pitchFamily="34" charset="0"/>
              </a:rPr>
              <a:t>because </a:t>
            </a:r>
            <a:r>
              <a:rPr lang="en-US" sz="3600" dirty="0" smtClean="0">
                <a:solidFill>
                  <a:schemeClr val="accent2"/>
                </a:solidFill>
                <a:latin typeface="Garamond ITC T" pitchFamily="34" charset="0"/>
              </a:rPr>
              <a:t>science </a:t>
            </a:r>
            <a:r>
              <a:rPr lang="en-US" sz="3600" dirty="0" smtClean="0">
                <a:latin typeface="Garamond ITC T" pitchFamily="34" charset="0"/>
              </a:rPr>
              <a:t>achievement is associated with the ability to read informational text but not with the ability to read narrative text (Bernhardt, </a:t>
            </a:r>
            <a:r>
              <a:rPr lang="en-US" sz="3600" dirty="0" err="1" smtClean="0">
                <a:latin typeface="Garamond ITC T" pitchFamily="34" charset="0"/>
              </a:rPr>
              <a:t>Destino</a:t>
            </a:r>
            <a:r>
              <a:rPr lang="en-US" sz="3600" dirty="0" smtClean="0">
                <a:latin typeface="Garamond ITC T" pitchFamily="34" charset="0"/>
              </a:rPr>
              <a:t>, </a:t>
            </a:r>
            <a:r>
              <a:rPr lang="en-US" sz="3600" dirty="0" err="1" smtClean="0">
                <a:latin typeface="Garamond ITC T" pitchFamily="34" charset="0"/>
              </a:rPr>
              <a:t>Kamil</a:t>
            </a:r>
            <a:r>
              <a:rPr lang="en-US" sz="3600" dirty="0" smtClean="0">
                <a:latin typeface="Garamond ITC T" pitchFamily="34" charset="0"/>
              </a:rPr>
              <a:t>, and Rodriguez-Munoz, 1995).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08135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4874" y="457200"/>
            <a:ext cx="5051925" cy="4199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 rot="7447279" flipV="1">
            <a:off x="-1131736" y="2182931"/>
            <a:ext cx="54643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         </a:t>
            </a:r>
            <a:r>
              <a:rPr lang="en-US" sz="4400" dirty="0" smtClean="0">
                <a:solidFill>
                  <a:schemeClr val="accent2"/>
                </a:solidFill>
              </a:rPr>
              <a:t>Turn </a:t>
            </a:r>
            <a:r>
              <a:rPr lang="en-US" sz="4400" dirty="0">
                <a:solidFill>
                  <a:schemeClr val="accent2"/>
                </a:solidFill>
              </a:rPr>
              <a:t>and Talk</a:t>
            </a:r>
          </a:p>
        </p:txBody>
      </p:sp>
    </p:spTree>
    <p:extLst>
      <p:ext uri="{BB962C8B-B14F-4D97-AF65-F5344CB8AC3E}">
        <p14:creationId xmlns:p14="http://schemas.microsoft.com/office/powerpoint/2010/main" xmlns="" val="261099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</a:t>
            </a:r>
            <a:br>
              <a:rPr lang="en-US" dirty="0"/>
            </a:br>
            <a:r>
              <a:rPr lang="en-US" dirty="0"/>
              <a:t>Of</a:t>
            </a:r>
            <a:br>
              <a:rPr lang="en-US" dirty="0"/>
            </a:br>
            <a:r>
              <a:rPr lang="en-US" dirty="0"/>
              <a:t>Informational </a:t>
            </a:r>
            <a:br>
              <a:rPr lang="en-US" dirty="0"/>
            </a:br>
            <a:r>
              <a:rPr lang="en-US" dirty="0"/>
              <a:t>Texts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F:\100_74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514600"/>
            <a:ext cx="54102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377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596640" cy="371246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Concept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Identification/Field </a:t>
            </a:r>
            <a:r>
              <a:rPr lang="en-US" dirty="0" smtClean="0">
                <a:solidFill>
                  <a:schemeClr val="accent2"/>
                </a:solidFill>
              </a:rPr>
              <a:t>Guide</a:t>
            </a:r>
            <a:endParaRPr lang="en-US" dirty="0">
              <a:solidFill>
                <a:schemeClr val="accent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Photo </a:t>
            </a:r>
            <a:r>
              <a:rPr lang="en-US" dirty="0" smtClean="0">
                <a:solidFill>
                  <a:schemeClr val="accent2"/>
                </a:solidFill>
              </a:rPr>
              <a:t>essay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Life-cycle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Survey</a:t>
            </a:r>
            <a:endParaRPr lang="en-US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105400" y="1097280"/>
            <a:ext cx="3276600" cy="371246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Experiment, activity, craft, how to do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Documents, journals,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diaries and albums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Reference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Includes….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4613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don’t forget: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Informational picture storybooks </a:t>
            </a:r>
            <a:r>
              <a:rPr lang="en-US" sz="2800" b="0" dirty="0">
                <a:solidFill>
                  <a:schemeClr val="accent2"/>
                </a:solidFill>
              </a:rPr>
              <a:t>–</a:t>
            </a:r>
            <a:r>
              <a:rPr lang="en-US" sz="2800" b="0" dirty="0"/>
              <a:t> look and read like picture book. They </a:t>
            </a:r>
            <a:r>
              <a:rPr lang="en-US" sz="2800" b="0" dirty="0" smtClean="0"/>
              <a:t>are written </a:t>
            </a:r>
            <a:r>
              <a:rPr lang="en-US" sz="2800" b="0" dirty="0"/>
              <a:t>in narrative style with factual information carried along by </a:t>
            </a:r>
            <a:r>
              <a:rPr lang="en-US" sz="2800" b="0" dirty="0" smtClean="0"/>
              <a:t>fictional characters</a:t>
            </a:r>
            <a:r>
              <a:rPr lang="en-US" sz="2800" b="0" dirty="0"/>
              <a:t>.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762000" y="3244334"/>
            <a:ext cx="56067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Dr</a:t>
            </a:r>
            <a:r>
              <a:rPr lang="en-US" b="1" dirty="0"/>
              <a:t>. Terri Beeler, Literacy Consultant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8396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6 Basic structures of informational text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9"/>
            <a:ext cx="7178040" cy="2937971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Sequence or chronological order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Compare/Contrast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Cause and Effect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Problem and Solution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Question and Answer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Description</a:t>
            </a:r>
            <a:endParaRPr lang="en-US" sz="4000" dirty="0">
              <a:latin typeface="+mj-lt"/>
            </a:endParaRPr>
          </a:p>
          <a:p>
            <a:pPr marL="0" indent="0"/>
            <a:endParaRPr lang="en-US" sz="4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183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9" y="-1371600"/>
            <a:ext cx="5000719" cy="706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67400" y="1828800"/>
            <a:ext cx="1905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Turn and talk</a:t>
            </a:r>
          </a:p>
        </p:txBody>
      </p:sp>
    </p:spTree>
    <p:extLst>
      <p:ext uri="{BB962C8B-B14F-4D97-AF65-F5344CB8AC3E}">
        <p14:creationId xmlns:p14="http://schemas.microsoft.com/office/powerpoint/2010/main" xmlns="" val="399012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smtClean="0"/>
              <a:t>Connections to North Carolina Teaching Standards</a:t>
            </a:r>
          </a:p>
        </p:txBody>
      </p:sp>
      <p:pic>
        <p:nvPicPr>
          <p:cNvPr id="2051" name="Content Placeholder 5" descr="Screen shot 2012-06-14 at 9.18.56 AM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90575" y="1600200"/>
            <a:ext cx="3371850" cy="4525963"/>
          </a:xfrm>
        </p:spPr>
      </p:pic>
      <p:sp>
        <p:nvSpPr>
          <p:cNvPr id="2052" name="Content Placeholder 6"/>
          <p:cNvSpPr>
            <a:spLocks noGrp="1"/>
          </p:cNvSpPr>
          <p:nvPr>
            <p:ph sz="half" idx="2"/>
          </p:nvPr>
        </p:nvSpPr>
        <p:spPr>
          <a:xfrm>
            <a:off x="4751388" y="1600200"/>
            <a:ext cx="4087812" cy="50292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charset="2"/>
              <a:buNone/>
            </a:pPr>
            <a:r>
              <a:rPr lang="en-US" sz="1700" b="1" smtClean="0"/>
              <a:t>STANDARD III: Teachers know the content they teach.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align their instruction with the North Carolina Standard Course of Study.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know the content appropriate to their teaching specialty.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recognize the interconnectedness of content areas/disciplines.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make instruction relevant to students.</a:t>
            </a:r>
          </a:p>
          <a:p>
            <a:pPr>
              <a:lnSpc>
                <a:spcPct val="80000"/>
              </a:lnSpc>
              <a:buFont typeface="Wingdings 2" charset="2"/>
              <a:buNone/>
            </a:pPr>
            <a:r>
              <a:rPr lang="en-US" sz="1700" b="1" smtClean="0"/>
              <a:t>STANDARD V: Teachers reflect on their practice.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link professional growth to their professional goals.</a:t>
            </a:r>
          </a:p>
          <a:p>
            <a:pPr>
              <a:lnSpc>
                <a:spcPct val="80000"/>
              </a:lnSpc>
              <a:buFont typeface="Wingdings 2" charset="2"/>
              <a:buNone/>
            </a:pPr>
            <a:endParaRPr lang="en-US" sz="1700" smtClean="0"/>
          </a:p>
          <a:p>
            <a:pPr>
              <a:lnSpc>
                <a:spcPct val="80000"/>
              </a:lnSpc>
              <a:buFont typeface="Wingdings 2" charset="2"/>
              <a:buNone/>
            </a:pPr>
            <a:endParaRPr lang="en-US" sz="1700" smtClean="0"/>
          </a:p>
          <a:p>
            <a:pPr>
              <a:lnSpc>
                <a:spcPct val="80000"/>
              </a:lnSpc>
            </a:pPr>
            <a:endParaRPr lang="en-US" sz="1700" smtClean="0"/>
          </a:p>
        </p:txBody>
      </p:sp>
    </p:spTree>
    <p:extLst>
      <p:ext uri="{BB962C8B-B14F-4D97-AF65-F5344CB8AC3E}">
        <p14:creationId xmlns:p14="http://schemas.microsoft.com/office/powerpoint/2010/main" xmlns="" val="22933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classroom…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Content literacy involves knowing what to expect anticipating the kinds </a:t>
            </a:r>
            <a:r>
              <a:rPr lang="en-US" sz="3600" dirty="0" smtClean="0"/>
              <a:t>of organizational </a:t>
            </a:r>
            <a:r>
              <a:rPr lang="en-US" sz="3600" dirty="0"/>
              <a:t>structures the reader might encounter. </a:t>
            </a:r>
          </a:p>
          <a:p>
            <a:endParaRPr lang="en-US" dirty="0"/>
          </a:p>
        </p:txBody>
      </p:sp>
      <p:pic>
        <p:nvPicPr>
          <p:cNvPr id="2050" name="Picture 2" descr="C:\Users\Pam.Harris\AppData\Local\Microsoft\Windows\Temporary Internet Files\Content.IE5\VDL9MDAL\MP90044400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78289"/>
            <a:ext cx="4541789" cy="3022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458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762000"/>
            <a:ext cx="6934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+mj-lt"/>
              </a:rPr>
              <a:t>Content literacy also involves</a:t>
            </a:r>
          </a:p>
          <a:p>
            <a:r>
              <a:rPr lang="en-US" sz="3200" dirty="0">
                <a:latin typeface="+mj-lt"/>
              </a:rPr>
              <a:t>understanding the kinds of graphic features the reader needs to interpret, </a:t>
            </a:r>
            <a:r>
              <a:rPr lang="en-US" sz="3200" dirty="0" smtClean="0">
                <a:latin typeface="+mj-lt"/>
              </a:rPr>
              <a:t>as </a:t>
            </a:r>
            <a:r>
              <a:rPr lang="en-US" sz="3200" dirty="0">
                <a:latin typeface="+mj-lt"/>
              </a:rPr>
              <a:t>well </a:t>
            </a:r>
            <a:r>
              <a:rPr lang="en-US" sz="3200" dirty="0" smtClean="0">
                <a:latin typeface="+mj-lt"/>
              </a:rPr>
              <a:t>as vocabulary </a:t>
            </a:r>
            <a:r>
              <a:rPr lang="en-US" sz="3200" dirty="0">
                <a:latin typeface="+mj-lt"/>
              </a:rPr>
              <a:t>specific to the topic. </a:t>
            </a:r>
          </a:p>
        </p:txBody>
      </p:sp>
      <p:sp>
        <p:nvSpPr>
          <p:cNvPr id="3" name="Webpage"/>
          <p:cNvSpPr>
            <a:spLocks noEditPoints="1" noChangeArrowheads="1"/>
          </p:cNvSpPr>
          <p:nvPr/>
        </p:nvSpPr>
        <p:spPr bwMode="auto">
          <a:xfrm>
            <a:off x="5334000" y="3316545"/>
            <a:ext cx="2362199" cy="2627055"/>
          </a:xfrm>
          <a:custGeom>
            <a:avLst/>
            <a:gdLst>
              <a:gd name="T0" fmla="*/ 5187 w 21600"/>
              <a:gd name="T1" fmla="*/ 21600 h 21600"/>
              <a:gd name="T2" fmla="*/ 0 w 21600"/>
              <a:gd name="T3" fmla="*/ 17509 h 21600"/>
              <a:gd name="T4" fmla="*/ 21600 w 21600"/>
              <a:gd name="T5" fmla="*/ 0 h 21600"/>
              <a:gd name="T6" fmla="*/ 0 w 21600"/>
              <a:gd name="T7" fmla="*/ 0 h 21600"/>
              <a:gd name="T8" fmla="*/ 10800 w 21600"/>
              <a:gd name="T9" fmla="*/ 0 h 21600"/>
              <a:gd name="T10" fmla="*/ 21600 w 21600"/>
              <a:gd name="T11" fmla="*/ 0 h 21600"/>
              <a:gd name="T12" fmla="*/ 21600 w 21600"/>
              <a:gd name="T13" fmla="*/ 10800 h 21600"/>
              <a:gd name="T14" fmla="*/ 21600 w 21600"/>
              <a:gd name="T15" fmla="*/ 21600 h 21600"/>
              <a:gd name="T16" fmla="*/ 10800 w 21600"/>
              <a:gd name="T17" fmla="*/ 21600 h 21600"/>
              <a:gd name="T18" fmla="*/ 0 w 21600"/>
              <a:gd name="T19" fmla="*/ 10800 h 21600"/>
              <a:gd name="T20" fmla="*/ 1955 w 21600"/>
              <a:gd name="T21" fmla="*/ 12829 h 21600"/>
              <a:gd name="T22" fmla="*/ 19814 w 21600"/>
              <a:gd name="T23" fmla="*/ 207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9184" y="949"/>
                </a:moveTo>
                <a:lnTo>
                  <a:pt x="9758" y="1309"/>
                </a:lnTo>
                <a:lnTo>
                  <a:pt x="11544" y="1292"/>
                </a:lnTo>
                <a:lnTo>
                  <a:pt x="12437" y="1292"/>
                </a:lnTo>
                <a:lnTo>
                  <a:pt x="13414" y="1161"/>
                </a:lnTo>
                <a:lnTo>
                  <a:pt x="13648" y="1243"/>
                </a:lnTo>
                <a:lnTo>
                  <a:pt x="13542" y="1390"/>
                </a:lnTo>
                <a:lnTo>
                  <a:pt x="13967" y="1849"/>
                </a:lnTo>
                <a:lnTo>
                  <a:pt x="14562" y="2520"/>
                </a:lnTo>
                <a:lnTo>
                  <a:pt x="14669" y="3223"/>
                </a:lnTo>
                <a:lnTo>
                  <a:pt x="14796" y="3518"/>
                </a:lnTo>
                <a:lnTo>
                  <a:pt x="15264" y="3665"/>
                </a:lnTo>
                <a:lnTo>
                  <a:pt x="15753" y="3518"/>
                </a:lnTo>
                <a:lnTo>
                  <a:pt x="15902" y="2978"/>
                </a:lnTo>
                <a:lnTo>
                  <a:pt x="16008" y="2323"/>
                </a:lnTo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591" y="10620"/>
                </a:moveTo>
                <a:lnTo>
                  <a:pt x="6122" y="10996"/>
                </a:lnTo>
                <a:lnTo>
                  <a:pt x="6696" y="11340"/>
                </a:lnTo>
                <a:lnTo>
                  <a:pt x="7313" y="11618"/>
                </a:lnTo>
                <a:lnTo>
                  <a:pt x="7972" y="11863"/>
                </a:lnTo>
                <a:lnTo>
                  <a:pt x="8652" y="12060"/>
                </a:lnTo>
                <a:lnTo>
                  <a:pt x="9396" y="12190"/>
                </a:lnTo>
                <a:lnTo>
                  <a:pt x="10119" y="12272"/>
                </a:lnTo>
                <a:lnTo>
                  <a:pt x="10906" y="12305"/>
                </a:lnTo>
                <a:lnTo>
                  <a:pt x="11650" y="12272"/>
                </a:lnTo>
                <a:lnTo>
                  <a:pt x="12373" y="12190"/>
                </a:lnTo>
                <a:lnTo>
                  <a:pt x="13117" y="12060"/>
                </a:lnTo>
                <a:lnTo>
                  <a:pt x="13797" y="11863"/>
                </a:lnTo>
                <a:lnTo>
                  <a:pt x="14456" y="11618"/>
                </a:lnTo>
                <a:lnTo>
                  <a:pt x="15073" y="11340"/>
                </a:lnTo>
                <a:lnTo>
                  <a:pt x="15647" y="11029"/>
                </a:lnTo>
                <a:lnTo>
                  <a:pt x="16178" y="10652"/>
                </a:lnTo>
                <a:lnTo>
                  <a:pt x="16667" y="10243"/>
                </a:lnTo>
                <a:lnTo>
                  <a:pt x="17071" y="9801"/>
                </a:lnTo>
                <a:lnTo>
                  <a:pt x="17475" y="9327"/>
                </a:lnTo>
                <a:lnTo>
                  <a:pt x="17815" y="8820"/>
                </a:lnTo>
                <a:lnTo>
                  <a:pt x="18049" y="8296"/>
                </a:lnTo>
                <a:lnTo>
                  <a:pt x="18262" y="7723"/>
                </a:lnTo>
                <a:lnTo>
                  <a:pt x="18347" y="7134"/>
                </a:lnTo>
                <a:lnTo>
                  <a:pt x="18389" y="6561"/>
                </a:lnTo>
                <a:lnTo>
                  <a:pt x="18347" y="5956"/>
                </a:lnTo>
                <a:lnTo>
                  <a:pt x="18262" y="5400"/>
                </a:lnTo>
                <a:lnTo>
                  <a:pt x="18049" y="4827"/>
                </a:lnTo>
                <a:lnTo>
                  <a:pt x="17815" y="4303"/>
                </a:lnTo>
                <a:lnTo>
                  <a:pt x="17475" y="3796"/>
                </a:lnTo>
                <a:lnTo>
                  <a:pt x="17114" y="3321"/>
                </a:lnTo>
                <a:lnTo>
                  <a:pt x="16710" y="2880"/>
                </a:lnTo>
                <a:lnTo>
                  <a:pt x="16221" y="2470"/>
                </a:lnTo>
                <a:lnTo>
                  <a:pt x="15689" y="2094"/>
                </a:lnTo>
                <a:lnTo>
                  <a:pt x="15115" y="1750"/>
                </a:lnTo>
                <a:lnTo>
                  <a:pt x="14499" y="1472"/>
                </a:lnTo>
                <a:lnTo>
                  <a:pt x="13797" y="1227"/>
                </a:lnTo>
                <a:lnTo>
                  <a:pt x="13117" y="1030"/>
                </a:lnTo>
                <a:lnTo>
                  <a:pt x="12415" y="883"/>
                </a:lnTo>
                <a:lnTo>
                  <a:pt x="11650" y="818"/>
                </a:lnTo>
                <a:lnTo>
                  <a:pt x="10906" y="785"/>
                </a:lnTo>
                <a:lnTo>
                  <a:pt x="10119" y="818"/>
                </a:lnTo>
                <a:lnTo>
                  <a:pt x="9396" y="883"/>
                </a:lnTo>
                <a:lnTo>
                  <a:pt x="8652" y="1030"/>
                </a:lnTo>
                <a:lnTo>
                  <a:pt x="8014" y="1227"/>
                </a:lnTo>
                <a:lnTo>
                  <a:pt x="7355" y="1440"/>
                </a:lnTo>
                <a:lnTo>
                  <a:pt x="6739" y="1750"/>
                </a:lnTo>
                <a:lnTo>
                  <a:pt x="6122" y="2061"/>
                </a:lnTo>
                <a:lnTo>
                  <a:pt x="5591" y="2438"/>
                </a:lnTo>
                <a:lnTo>
                  <a:pt x="5102" y="2847"/>
                </a:lnTo>
                <a:lnTo>
                  <a:pt x="4698" y="3289"/>
                </a:lnTo>
                <a:lnTo>
                  <a:pt x="4294" y="3763"/>
                </a:lnTo>
                <a:lnTo>
                  <a:pt x="3996" y="4270"/>
                </a:lnTo>
                <a:lnTo>
                  <a:pt x="3720" y="4794"/>
                </a:lnTo>
                <a:lnTo>
                  <a:pt x="3550" y="5367"/>
                </a:lnTo>
                <a:lnTo>
                  <a:pt x="3422" y="5956"/>
                </a:lnTo>
                <a:lnTo>
                  <a:pt x="3380" y="6561"/>
                </a:lnTo>
                <a:lnTo>
                  <a:pt x="3422" y="7134"/>
                </a:lnTo>
                <a:lnTo>
                  <a:pt x="3550" y="7690"/>
                </a:lnTo>
                <a:lnTo>
                  <a:pt x="3720" y="8263"/>
                </a:lnTo>
                <a:lnTo>
                  <a:pt x="3954" y="8787"/>
                </a:lnTo>
                <a:lnTo>
                  <a:pt x="4294" y="9294"/>
                </a:lnTo>
                <a:lnTo>
                  <a:pt x="4655" y="9769"/>
                </a:lnTo>
                <a:lnTo>
                  <a:pt x="5102" y="10210"/>
                </a:lnTo>
                <a:lnTo>
                  <a:pt x="5591" y="10620"/>
                </a:lnTo>
                <a:close/>
              </a:path>
              <a:path w="21600" h="21600" extrusionOk="0">
                <a:moveTo>
                  <a:pt x="3401" y="6021"/>
                </a:moveTo>
                <a:lnTo>
                  <a:pt x="4039" y="5530"/>
                </a:lnTo>
                <a:lnTo>
                  <a:pt x="4294" y="4892"/>
                </a:lnTo>
                <a:lnTo>
                  <a:pt x="4677" y="4156"/>
                </a:lnTo>
                <a:lnTo>
                  <a:pt x="5166" y="3763"/>
                </a:lnTo>
                <a:lnTo>
                  <a:pt x="5378" y="3354"/>
                </a:lnTo>
                <a:lnTo>
                  <a:pt x="5293" y="2732"/>
                </a:lnTo>
                <a:moveTo>
                  <a:pt x="3507" y="7380"/>
                </a:moveTo>
                <a:lnTo>
                  <a:pt x="3890" y="7200"/>
                </a:lnTo>
                <a:lnTo>
                  <a:pt x="4103" y="7249"/>
                </a:lnTo>
                <a:lnTo>
                  <a:pt x="4400" y="7527"/>
                </a:lnTo>
                <a:lnTo>
                  <a:pt x="4719" y="7674"/>
                </a:lnTo>
                <a:lnTo>
                  <a:pt x="5293" y="7641"/>
                </a:lnTo>
                <a:lnTo>
                  <a:pt x="5740" y="7543"/>
                </a:lnTo>
                <a:lnTo>
                  <a:pt x="6144" y="7543"/>
                </a:lnTo>
                <a:lnTo>
                  <a:pt x="6526" y="7821"/>
                </a:lnTo>
                <a:lnTo>
                  <a:pt x="6569" y="8312"/>
                </a:lnTo>
                <a:lnTo>
                  <a:pt x="6059" y="8852"/>
                </a:lnTo>
                <a:lnTo>
                  <a:pt x="5803" y="8967"/>
                </a:lnTo>
                <a:lnTo>
                  <a:pt x="5803" y="9147"/>
                </a:lnTo>
                <a:lnTo>
                  <a:pt x="5421" y="9294"/>
                </a:lnTo>
                <a:lnTo>
                  <a:pt x="4868" y="9163"/>
                </a:lnTo>
                <a:lnTo>
                  <a:pt x="4337" y="9049"/>
                </a:lnTo>
                <a:lnTo>
                  <a:pt x="4081" y="9000"/>
                </a:lnTo>
                <a:moveTo>
                  <a:pt x="14988" y="11372"/>
                </a:moveTo>
                <a:lnTo>
                  <a:pt x="15115" y="10865"/>
                </a:lnTo>
                <a:lnTo>
                  <a:pt x="16072" y="10096"/>
                </a:lnTo>
                <a:lnTo>
                  <a:pt x="16455" y="9605"/>
                </a:lnTo>
                <a:lnTo>
                  <a:pt x="16455" y="8329"/>
                </a:lnTo>
                <a:lnTo>
                  <a:pt x="17156" y="7969"/>
                </a:lnTo>
                <a:lnTo>
                  <a:pt x="17879" y="7870"/>
                </a:lnTo>
                <a:lnTo>
                  <a:pt x="18177" y="7821"/>
                </a:lnTo>
                <a:moveTo>
                  <a:pt x="18368" y="6840"/>
                </a:moveTo>
                <a:lnTo>
                  <a:pt x="18049" y="6610"/>
                </a:lnTo>
                <a:lnTo>
                  <a:pt x="17411" y="6512"/>
                </a:lnTo>
                <a:lnTo>
                  <a:pt x="16859" y="6545"/>
                </a:lnTo>
                <a:lnTo>
                  <a:pt x="16603" y="6201"/>
                </a:lnTo>
                <a:lnTo>
                  <a:pt x="16731" y="5874"/>
                </a:lnTo>
                <a:lnTo>
                  <a:pt x="17241" y="5465"/>
                </a:lnTo>
                <a:lnTo>
                  <a:pt x="17858" y="5236"/>
                </a:lnTo>
                <a:lnTo>
                  <a:pt x="18007" y="5089"/>
                </a:lnTo>
                <a:lnTo>
                  <a:pt x="18049" y="4892"/>
                </a:lnTo>
                <a:moveTo>
                  <a:pt x="8100" y="1260"/>
                </a:moveTo>
                <a:cubicBezTo>
                  <a:pt x="8333" y="1276"/>
                  <a:pt x="8206" y="1554"/>
                  <a:pt x="8695" y="1652"/>
                </a:cubicBezTo>
                <a:cubicBezTo>
                  <a:pt x="9184" y="1750"/>
                  <a:pt x="10481" y="1685"/>
                  <a:pt x="10991" y="1881"/>
                </a:cubicBezTo>
                <a:cubicBezTo>
                  <a:pt x="11501" y="2078"/>
                  <a:pt x="11629" y="2503"/>
                  <a:pt x="11799" y="2830"/>
                </a:cubicBezTo>
                <a:cubicBezTo>
                  <a:pt x="11969" y="3158"/>
                  <a:pt x="11905" y="3910"/>
                  <a:pt x="12054" y="3894"/>
                </a:cubicBezTo>
                <a:cubicBezTo>
                  <a:pt x="12203" y="3878"/>
                  <a:pt x="12351" y="2880"/>
                  <a:pt x="12649" y="2683"/>
                </a:cubicBezTo>
                <a:cubicBezTo>
                  <a:pt x="12947" y="2487"/>
                  <a:pt x="13670" y="2536"/>
                  <a:pt x="13840" y="2683"/>
                </a:cubicBezTo>
                <a:cubicBezTo>
                  <a:pt x="14010" y="2830"/>
                  <a:pt x="13733" y="3370"/>
                  <a:pt x="13648" y="3616"/>
                </a:cubicBezTo>
                <a:cubicBezTo>
                  <a:pt x="13563" y="3861"/>
                  <a:pt x="13457" y="4058"/>
                  <a:pt x="13351" y="4156"/>
                </a:cubicBezTo>
                <a:cubicBezTo>
                  <a:pt x="13244" y="4254"/>
                  <a:pt x="13096" y="4221"/>
                  <a:pt x="12947" y="4254"/>
                </a:cubicBezTo>
                <a:cubicBezTo>
                  <a:pt x="12777" y="4303"/>
                  <a:pt x="12585" y="4369"/>
                  <a:pt x="12394" y="4401"/>
                </a:cubicBezTo>
                <a:cubicBezTo>
                  <a:pt x="12139" y="4500"/>
                  <a:pt x="12054" y="4614"/>
                  <a:pt x="11862" y="4647"/>
                </a:cubicBezTo>
                <a:cubicBezTo>
                  <a:pt x="11650" y="4761"/>
                  <a:pt x="11671" y="4680"/>
                  <a:pt x="11437" y="4778"/>
                </a:cubicBezTo>
                <a:cubicBezTo>
                  <a:pt x="11352" y="4827"/>
                  <a:pt x="11225" y="4974"/>
                  <a:pt x="11246" y="5072"/>
                </a:cubicBezTo>
                <a:cubicBezTo>
                  <a:pt x="11225" y="5154"/>
                  <a:pt x="11267" y="5220"/>
                  <a:pt x="11310" y="5269"/>
                </a:cubicBezTo>
                <a:cubicBezTo>
                  <a:pt x="11352" y="5318"/>
                  <a:pt x="11480" y="5383"/>
                  <a:pt x="11565" y="5416"/>
                </a:cubicBezTo>
                <a:cubicBezTo>
                  <a:pt x="11629" y="5400"/>
                  <a:pt x="11820" y="5465"/>
                  <a:pt x="11862" y="5432"/>
                </a:cubicBezTo>
                <a:cubicBezTo>
                  <a:pt x="11905" y="5416"/>
                  <a:pt x="11926" y="5269"/>
                  <a:pt x="11884" y="5236"/>
                </a:cubicBezTo>
                <a:cubicBezTo>
                  <a:pt x="11841" y="5203"/>
                  <a:pt x="11629" y="5269"/>
                  <a:pt x="11565" y="5220"/>
                </a:cubicBezTo>
                <a:cubicBezTo>
                  <a:pt x="11480" y="5187"/>
                  <a:pt x="11459" y="5040"/>
                  <a:pt x="11480" y="4974"/>
                </a:cubicBezTo>
                <a:cubicBezTo>
                  <a:pt x="11501" y="4909"/>
                  <a:pt x="11607" y="4860"/>
                  <a:pt x="11692" y="4843"/>
                </a:cubicBezTo>
                <a:cubicBezTo>
                  <a:pt x="11905" y="4876"/>
                  <a:pt x="11820" y="4876"/>
                  <a:pt x="12054" y="4876"/>
                </a:cubicBezTo>
                <a:cubicBezTo>
                  <a:pt x="12075" y="5040"/>
                  <a:pt x="12096" y="5269"/>
                  <a:pt x="12139" y="5416"/>
                </a:cubicBezTo>
                <a:cubicBezTo>
                  <a:pt x="12160" y="5465"/>
                  <a:pt x="12330" y="5465"/>
                  <a:pt x="12373" y="5416"/>
                </a:cubicBezTo>
                <a:cubicBezTo>
                  <a:pt x="12415" y="5367"/>
                  <a:pt x="12330" y="4974"/>
                  <a:pt x="12394" y="4892"/>
                </a:cubicBezTo>
                <a:cubicBezTo>
                  <a:pt x="12458" y="4810"/>
                  <a:pt x="12692" y="4925"/>
                  <a:pt x="12755" y="4892"/>
                </a:cubicBezTo>
                <a:cubicBezTo>
                  <a:pt x="12798" y="4860"/>
                  <a:pt x="12840" y="4761"/>
                  <a:pt x="12755" y="4729"/>
                </a:cubicBezTo>
                <a:cubicBezTo>
                  <a:pt x="12670" y="4696"/>
                  <a:pt x="12118" y="4745"/>
                  <a:pt x="12203" y="4696"/>
                </a:cubicBezTo>
                <a:cubicBezTo>
                  <a:pt x="12543" y="4549"/>
                  <a:pt x="12819" y="4434"/>
                  <a:pt x="13266" y="4401"/>
                </a:cubicBezTo>
                <a:cubicBezTo>
                  <a:pt x="13436" y="4385"/>
                  <a:pt x="13585" y="4500"/>
                  <a:pt x="13776" y="4532"/>
                </a:cubicBezTo>
                <a:cubicBezTo>
                  <a:pt x="13967" y="4630"/>
                  <a:pt x="13861" y="4843"/>
                  <a:pt x="13712" y="4925"/>
                </a:cubicBezTo>
                <a:cubicBezTo>
                  <a:pt x="13648" y="5023"/>
                  <a:pt x="13521" y="5121"/>
                  <a:pt x="13414" y="5187"/>
                </a:cubicBezTo>
                <a:cubicBezTo>
                  <a:pt x="13351" y="5285"/>
                  <a:pt x="13287" y="5334"/>
                  <a:pt x="13159" y="5383"/>
                </a:cubicBezTo>
                <a:cubicBezTo>
                  <a:pt x="13117" y="5563"/>
                  <a:pt x="12862" y="5743"/>
                  <a:pt x="12649" y="5809"/>
                </a:cubicBezTo>
                <a:cubicBezTo>
                  <a:pt x="12543" y="5907"/>
                  <a:pt x="12437" y="5940"/>
                  <a:pt x="12309" y="6005"/>
                </a:cubicBezTo>
                <a:cubicBezTo>
                  <a:pt x="12245" y="6120"/>
                  <a:pt x="12139" y="6185"/>
                  <a:pt x="12075" y="6300"/>
                </a:cubicBezTo>
                <a:cubicBezTo>
                  <a:pt x="12118" y="6561"/>
                  <a:pt x="12075" y="6643"/>
                  <a:pt x="12373" y="6741"/>
                </a:cubicBezTo>
                <a:cubicBezTo>
                  <a:pt x="12500" y="6840"/>
                  <a:pt x="12522" y="6970"/>
                  <a:pt x="12330" y="7036"/>
                </a:cubicBezTo>
                <a:cubicBezTo>
                  <a:pt x="12011" y="6987"/>
                  <a:pt x="12033" y="6823"/>
                  <a:pt x="11799" y="6692"/>
                </a:cubicBezTo>
                <a:cubicBezTo>
                  <a:pt x="11714" y="6529"/>
                  <a:pt x="11459" y="6430"/>
                  <a:pt x="11246" y="6398"/>
                </a:cubicBezTo>
                <a:cubicBezTo>
                  <a:pt x="11076" y="6332"/>
                  <a:pt x="11182" y="6365"/>
                  <a:pt x="10906" y="6365"/>
                </a:cubicBezTo>
                <a:cubicBezTo>
                  <a:pt x="10608" y="6512"/>
                  <a:pt x="10544" y="7347"/>
                  <a:pt x="11246" y="7478"/>
                </a:cubicBezTo>
                <a:cubicBezTo>
                  <a:pt x="12394" y="7429"/>
                  <a:pt x="13329" y="7772"/>
                  <a:pt x="13733" y="7985"/>
                </a:cubicBezTo>
                <a:cubicBezTo>
                  <a:pt x="13840" y="8410"/>
                  <a:pt x="13329" y="8901"/>
                  <a:pt x="12500" y="9343"/>
                </a:cubicBezTo>
                <a:cubicBezTo>
                  <a:pt x="11629" y="9736"/>
                  <a:pt x="11480" y="10194"/>
                  <a:pt x="11246" y="10980"/>
                </a:cubicBezTo>
                <a:cubicBezTo>
                  <a:pt x="10991" y="11372"/>
                  <a:pt x="10481" y="10930"/>
                  <a:pt x="10289" y="10096"/>
                </a:cubicBezTo>
                <a:cubicBezTo>
                  <a:pt x="10140" y="9196"/>
                  <a:pt x="9907" y="8165"/>
                  <a:pt x="10459" y="7576"/>
                </a:cubicBezTo>
                <a:cubicBezTo>
                  <a:pt x="9375" y="6790"/>
                  <a:pt x="9269" y="6070"/>
                  <a:pt x="9056" y="6218"/>
                </a:cubicBezTo>
                <a:cubicBezTo>
                  <a:pt x="9205" y="6987"/>
                  <a:pt x="8929" y="6660"/>
                  <a:pt x="8737" y="6021"/>
                </a:cubicBezTo>
                <a:cubicBezTo>
                  <a:pt x="8822" y="5023"/>
                  <a:pt x="8610" y="4385"/>
                  <a:pt x="8440" y="3550"/>
                </a:cubicBezTo>
                <a:lnTo>
                  <a:pt x="7844" y="2290"/>
                </a:lnTo>
                <a:lnTo>
                  <a:pt x="6654" y="1849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608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And…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62200" y="457201"/>
            <a:ext cx="6477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+mj-lt"/>
              </a:rPr>
              <a:t>The reader uses the text's organization, language, and</a:t>
            </a:r>
          </a:p>
          <a:p>
            <a:r>
              <a:rPr lang="en-US" sz="3200" dirty="0">
                <a:latin typeface="+mj-lt"/>
              </a:rPr>
              <a:t>visual features in a unified way to derive meaning. In other words students must learn</a:t>
            </a:r>
          </a:p>
          <a:p>
            <a:r>
              <a:rPr lang="en-US" sz="3200" dirty="0">
                <a:latin typeface="+mj-lt"/>
              </a:rPr>
              <a:t>how to read history, biology, environmental science, geographical descriptions, and</a:t>
            </a:r>
          </a:p>
          <a:p>
            <a:r>
              <a:rPr lang="en-US" sz="3200" dirty="0">
                <a:latin typeface="+mj-lt"/>
              </a:rPr>
              <a:t>other kinds of texts.</a:t>
            </a:r>
          </a:p>
        </p:txBody>
      </p:sp>
    </p:spTree>
    <p:extLst>
      <p:ext uri="{BB962C8B-B14F-4D97-AF65-F5344CB8AC3E}">
        <p14:creationId xmlns:p14="http://schemas.microsoft.com/office/powerpoint/2010/main" xmlns="" val="328788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548640"/>
          </a:xfrm>
        </p:spPr>
        <p:txBody>
          <a:bodyPr/>
          <a:lstStyle/>
          <a:p>
            <a:r>
              <a:rPr lang="en-US" i="1" dirty="0">
                <a:solidFill>
                  <a:srgbClr val="00B0F0"/>
                </a:solidFill>
              </a:rPr>
              <a:t>Text features as sources of information</a:t>
            </a:r>
            <a:r>
              <a:rPr lang="en-US" i="1" dirty="0"/>
              <a:t/>
            </a:r>
            <a:br>
              <a:rPr lang="en-US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0" dirty="0" smtClean="0"/>
              <a:t>Table </a:t>
            </a:r>
            <a:r>
              <a:rPr lang="en-US" sz="2800" b="0" dirty="0"/>
              <a:t>of </a:t>
            </a:r>
            <a:r>
              <a:rPr lang="en-US" sz="2800" b="0" dirty="0" smtClean="0"/>
              <a:t>contents			Glossaries</a:t>
            </a:r>
            <a:endParaRPr lang="en-US" sz="2800" b="0" dirty="0"/>
          </a:p>
          <a:p>
            <a:r>
              <a:rPr lang="en-US" sz="2800" b="0" dirty="0"/>
              <a:t>Pronunciation </a:t>
            </a:r>
            <a:r>
              <a:rPr lang="en-US" sz="2800" b="0" dirty="0" smtClean="0"/>
              <a:t>guides		Index</a:t>
            </a:r>
            <a:endParaRPr lang="en-US" sz="2800" b="0" dirty="0"/>
          </a:p>
          <a:p>
            <a:r>
              <a:rPr lang="en-US" sz="2800" b="0" dirty="0" smtClean="0"/>
              <a:t>Introduction				Preface</a:t>
            </a:r>
            <a:endParaRPr lang="en-US" sz="2800" b="0" dirty="0"/>
          </a:p>
          <a:p>
            <a:r>
              <a:rPr lang="en-US" sz="2800" b="0" dirty="0"/>
              <a:t>Author/Illustrator </a:t>
            </a:r>
            <a:r>
              <a:rPr lang="en-US" sz="2800" b="0" dirty="0" smtClean="0"/>
              <a:t>notes		Appendix</a:t>
            </a:r>
            <a:endParaRPr lang="en-US" sz="2800" b="0" dirty="0"/>
          </a:p>
          <a:p>
            <a:r>
              <a:rPr lang="en-US" sz="2800" b="0" dirty="0" smtClean="0"/>
              <a:t>Sidebars</a:t>
            </a:r>
            <a:r>
              <a:rPr lang="en-US" sz="2800" b="0" dirty="0"/>
              <a:t>, bullets, </a:t>
            </a:r>
            <a:r>
              <a:rPr lang="en-US" sz="2800" b="0" dirty="0" smtClean="0"/>
              <a:t>insets 	Headings</a:t>
            </a:r>
          </a:p>
          <a:p>
            <a:r>
              <a:rPr lang="en-US" sz="2800" b="0" dirty="0" smtClean="0"/>
              <a:t>Bibliographies</a:t>
            </a:r>
            <a:endParaRPr lang="en-US" sz="2800" b="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11696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228600"/>
            <a:ext cx="7467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rgbClr val="00B0F0"/>
                </a:solidFill>
              </a:rPr>
              <a:t>Pictures/Visual </a:t>
            </a:r>
            <a:r>
              <a:rPr lang="en-US" sz="3200" b="1" i="1" dirty="0">
                <a:solidFill>
                  <a:srgbClr val="00B0F0"/>
                </a:solidFill>
              </a:rPr>
              <a:t>as Sources of </a:t>
            </a:r>
            <a:r>
              <a:rPr lang="en-US" sz="3200" b="1" i="1" dirty="0" smtClean="0">
                <a:solidFill>
                  <a:srgbClr val="00B0F0"/>
                </a:solidFill>
              </a:rPr>
              <a:t>Information</a:t>
            </a:r>
          </a:p>
          <a:p>
            <a:endParaRPr lang="en-US" sz="2800" i="1" dirty="0"/>
          </a:p>
          <a:p>
            <a:r>
              <a:rPr lang="en-US" sz="2800" dirty="0" smtClean="0"/>
              <a:t>Covers				End </a:t>
            </a:r>
            <a:r>
              <a:rPr lang="en-US" sz="2800" dirty="0"/>
              <a:t>pages</a:t>
            </a:r>
          </a:p>
          <a:p>
            <a:r>
              <a:rPr lang="en-US" sz="2800" dirty="0"/>
              <a:t>Format				</a:t>
            </a:r>
            <a:r>
              <a:rPr lang="en-US" sz="2800" dirty="0" smtClean="0"/>
              <a:t>Charts</a:t>
            </a:r>
            <a:endParaRPr lang="en-US" sz="2800" dirty="0"/>
          </a:p>
          <a:p>
            <a:r>
              <a:rPr lang="en-US" sz="2800" dirty="0" smtClean="0"/>
              <a:t>Labels				Diagrams</a:t>
            </a:r>
            <a:endParaRPr lang="en-US" sz="2800" dirty="0"/>
          </a:p>
          <a:p>
            <a:r>
              <a:rPr lang="en-US" sz="2800" dirty="0"/>
              <a:t>Time </a:t>
            </a:r>
            <a:r>
              <a:rPr lang="en-US" sz="2800" dirty="0" smtClean="0"/>
              <a:t>lines				Maps</a:t>
            </a:r>
            <a:endParaRPr lang="en-US" sz="2800" dirty="0"/>
          </a:p>
          <a:p>
            <a:r>
              <a:rPr lang="en-US" sz="2800" dirty="0" smtClean="0"/>
              <a:t>Captions 				illustrations Photographs</a:t>
            </a:r>
            <a:endParaRPr lang="en-US" sz="2800" dirty="0"/>
          </a:p>
          <a:p>
            <a:endParaRPr lang="en-US" sz="2400" dirty="0" smtClean="0"/>
          </a:p>
          <a:p>
            <a:endParaRPr lang="en-US" b="1" dirty="0" smtClean="0"/>
          </a:p>
          <a:p>
            <a:r>
              <a:rPr lang="en-US" b="1" dirty="0" smtClean="0"/>
              <a:t>Dr</a:t>
            </a:r>
            <a:r>
              <a:rPr lang="en-US" b="1" dirty="0"/>
              <a:t>. Terri Beeler, Literacy </a:t>
            </a:r>
            <a:r>
              <a:rPr lang="en-US" b="1" dirty="0" smtClean="0"/>
              <a:t>Consultant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302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19140000">
            <a:off x="312631" y="1400796"/>
            <a:ext cx="5650992" cy="1207509"/>
          </a:xfrm>
        </p:spPr>
        <p:txBody>
          <a:bodyPr/>
          <a:lstStyle/>
          <a:p>
            <a:r>
              <a:rPr lang="en-US" dirty="0" err="1" smtClean="0"/>
              <a:t>Alphabox</a:t>
            </a:r>
            <a:r>
              <a:rPr lang="en-US" dirty="0" smtClean="0"/>
              <a:t> and informational 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for an activity break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337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NAEP (National Assessment of Educational Progress)-2005</a:t>
            </a: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57200" y="1096963"/>
            <a:ext cx="8305800" cy="37131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latin typeface="Garamond ITC T" pitchFamily="34" charset="0"/>
            </a:endParaRPr>
          </a:p>
          <a:p>
            <a:pPr marL="0" indent="0"/>
            <a:r>
              <a:rPr lang="en-US" sz="2400" dirty="0">
                <a:solidFill>
                  <a:srgbClr val="FF0000"/>
                </a:solidFill>
              </a:rPr>
              <a:t>Reading for Information</a:t>
            </a:r>
            <a:endParaRPr lang="en-US" sz="2400" dirty="0" smtClean="0">
              <a:solidFill>
                <a:srgbClr val="FF0000"/>
              </a:solidFill>
              <a:latin typeface="Garamond ITC T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Garamond ITC T" pitchFamily="34" charset="0"/>
              </a:rPr>
              <a:t>Involves the engagement of the reader with aspects of the real world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latin typeface="Garamond ITC T" pitchFamily="34" charset="0"/>
              </a:rPr>
              <a:t>Reading for information is most commonly associated with textbooks, primary and secondary sources, newspaper and magazine articles, essays, and speeches.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684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Nell Duke</a:t>
            </a:r>
            <a:br>
              <a:rPr lang="en-US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Assistant Professor  of Teacher Education at Michigan  State University</a:t>
            </a:r>
            <a:br>
              <a:rPr lang="en-US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en-US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520940" cy="3579849"/>
          </a:xfrm>
        </p:spPr>
        <p:txBody>
          <a:bodyPr/>
          <a:lstStyle/>
          <a:p>
            <a:pPr eaLnBrk="0" hangingPunct="0">
              <a:spcBef>
                <a:spcPct val="0"/>
              </a:spcBef>
              <a:buFontTx/>
              <a:buChar char="•"/>
            </a:pPr>
            <a:r>
              <a:rPr lang="en-US" sz="2400" smtClean="0">
                <a:latin typeface="Garamond ITC T" pitchFamily="34" charset="0"/>
              </a:rPr>
              <a:t>Academic achievement in a range of school subjects and academic fields relies heavily on informational reading and writing.</a:t>
            </a:r>
          </a:p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latin typeface="Garamond ITC T" pitchFamily="34" charset="0"/>
              </a:rPr>
              <a:t> </a:t>
            </a:r>
          </a:p>
          <a:p>
            <a:pPr eaLnBrk="0" hangingPunct="0">
              <a:spcBef>
                <a:spcPct val="0"/>
              </a:spcBef>
              <a:buFontTx/>
              <a:buChar char="•"/>
            </a:pPr>
            <a:r>
              <a:rPr lang="en-US" sz="2400" smtClean="0">
                <a:latin typeface="Garamond ITC T" pitchFamily="34" charset="0"/>
              </a:rPr>
              <a:t>Informational literacy is so crucial to success in American higher education, citizenship, and work that our current era is widely known as the "information age." 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0062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Remember….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219200"/>
            <a:ext cx="76962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In general, textbooks are not considered literature and would not be part of literature</a:t>
            </a:r>
          </a:p>
          <a:p>
            <a:r>
              <a:rPr lang="en-US" sz="2800" dirty="0"/>
              <a:t>study. High -quality informational books and biographies, however, do have the</a:t>
            </a:r>
          </a:p>
          <a:p>
            <a:r>
              <a:rPr lang="en-US" sz="2800" dirty="0"/>
              <a:t>qualities of literature, as well as special elements of their own. We consider them</a:t>
            </a:r>
          </a:p>
          <a:p>
            <a:r>
              <a:rPr lang="en-US" sz="2800" dirty="0"/>
              <a:t>literature and a vital part of our literacy </a:t>
            </a:r>
            <a:r>
              <a:rPr lang="en-US" sz="2800" dirty="0" smtClean="0"/>
              <a:t>program.</a:t>
            </a:r>
          </a:p>
          <a:p>
            <a:endParaRPr lang="en-US" sz="2800" dirty="0"/>
          </a:p>
          <a:p>
            <a:r>
              <a:rPr lang="en-US" b="1" dirty="0"/>
              <a:t>Dr. Terri </a:t>
            </a:r>
            <a:r>
              <a:rPr lang="en-US" b="1" dirty="0" smtClean="0"/>
              <a:t>Beeler, Literacy </a:t>
            </a:r>
            <a:r>
              <a:rPr lang="en-US" b="1" dirty="0"/>
              <a:t>Consultant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60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Linking it together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0" y="1676400"/>
            <a:ext cx="6819900" cy="3352800"/>
          </a:xfrm>
        </p:spPr>
        <p:txBody>
          <a:bodyPr>
            <a:normAutofit/>
          </a:bodyPr>
          <a:lstStyle/>
          <a:p>
            <a:endParaRPr lang="en-US" sz="3600" dirty="0" smtClean="0"/>
          </a:p>
        </p:txBody>
      </p:sp>
      <p:pic>
        <p:nvPicPr>
          <p:cNvPr id="6146" name="Picture 2" descr="C:\Users\Pam.Harris\AppData\Local\Microsoft\Windows\Temporary Internet Files\Content.Outlook\7DTNOHLC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668457"/>
            <a:ext cx="5105399" cy="407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90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How were the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Science strands </a:t>
            </a:r>
            <a:r>
              <a:rPr lang="en-US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chosen?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3200" dirty="0">
                <a:solidFill>
                  <a:srgbClr val="002060"/>
                </a:solidFill>
                <a:cs typeface="Arial" pitchFamily="34" charset="0"/>
              </a:rPr>
              <a:t> NSTA Science Anchors 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  <a:cs typeface="Arial" pitchFamily="34" charset="0"/>
              </a:rPr>
              <a:t>            “A Vision for Clear, Coherent, and     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  <a:cs typeface="Arial" pitchFamily="34" charset="0"/>
              </a:rPr>
              <a:t>               Manageable Science </a:t>
            </a:r>
            <a:r>
              <a:rPr lang="en-US" sz="3200" dirty="0" smtClean="0">
                <a:solidFill>
                  <a:srgbClr val="002060"/>
                </a:solidFill>
                <a:cs typeface="Arial" pitchFamily="34" charset="0"/>
              </a:rPr>
              <a:t>Standards</a:t>
            </a:r>
          </a:p>
          <a:p>
            <a:endParaRPr lang="en-US" sz="3200" dirty="0" smtClean="0">
              <a:solidFill>
                <a:srgbClr val="002060"/>
              </a:solidFill>
              <a:cs typeface="Arial" pitchFamily="34" charset="0"/>
            </a:endParaRPr>
          </a:p>
          <a:p>
            <a:r>
              <a:rPr lang="en-US" sz="3200" dirty="0" smtClean="0">
                <a:solidFill>
                  <a:srgbClr val="002060"/>
                </a:solidFill>
                <a:cs typeface="Arial" pitchFamily="34" charset="0"/>
              </a:rPr>
              <a:t>The </a:t>
            </a:r>
            <a:r>
              <a:rPr lang="en-US" sz="3200" dirty="0">
                <a:solidFill>
                  <a:srgbClr val="002060"/>
                </a:solidFill>
                <a:cs typeface="Arial" pitchFamily="34" charset="0"/>
              </a:rPr>
              <a:t>project has since aligned efforts to the development of the Next Generation of Science Standards under the direction of Achieve. </a:t>
            </a:r>
          </a:p>
          <a:p>
            <a:pPr algn="just"/>
            <a:endParaRPr lang="en-US" sz="3200" dirty="0">
              <a:solidFill>
                <a:srgbClr val="002060"/>
              </a:solidFill>
              <a:cs typeface="Arial" pitchFamily="34" charset="0"/>
            </a:endParaRPr>
          </a:p>
          <a:p>
            <a:pPr algn="ctr"/>
            <a:endParaRPr lang="en-US" sz="3200" dirty="0">
              <a:solidFill>
                <a:srgbClr val="002060"/>
              </a:solidFill>
              <a:cs typeface="Arial" pitchFamily="34" charset="0"/>
            </a:endParaRPr>
          </a:p>
          <a:p>
            <a:pPr algn="ctr"/>
            <a:endParaRPr lang="en-US" sz="1200" dirty="0">
              <a:solidFill>
                <a:srgbClr val="002060"/>
              </a:solidFill>
              <a:cs typeface="Arial" pitchFamily="34" charset="0"/>
            </a:endParaRPr>
          </a:p>
          <a:p>
            <a:pPr algn="just"/>
            <a:endParaRPr lang="en-US" sz="1200" dirty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2869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Also, Informational text supports…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English Language Arts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Social Studies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Mathematics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29780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Three points I want to remember</a:t>
            </a:r>
          </a:p>
          <a:p>
            <a:r>
              <a:rPr lang="en-US" dirty="0" smtClean="0"/>
              <a:t>						</a:t>
            </a:r>
            <a:endParaRPr lang="en-US" dirty="0"/>
          </a:p>
          <a:p>
            <a:endParaRPr lang="en-US" dirty="0"/>
          </a:p>
          <a:p>
            <a:r>
              <a:rPr lang="en-US" sz="2400" dirty="0"/>
              <a:t>What squares with my thinking?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2400" dirty="0"/>
              <a:t>Something that is still circling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Isosceles Triangle 3"/>
          <p:cNvSpPr>
            <a:spLocks noChangeArrowheads="1"/>
          </p:cNvSpPr>
          <p:nvPr/>
        </p:nvSpPr>
        <p:spPr bwMode="auto">
          <a:xfrm>
            <a:off x="5880780" y="780143"/>
            <a:ext cx="822325" cy="822325"/>
          </a:xfrm>
          <a:prstGeom prst="triangle">
            <a:avLst>
              <a:gd name="adj" fmla="val 50000"/>
            </a:avLst>
          </a:prstGeom>
          <a:solidFill>
            <a:srgbClr val="3DDA3C"/>
          </a:solidFill>
          <a:ln w="12700">
            <a:solidFill>
              <a:srgbClr val="287A9E"/>
            </a:solidFill>
            <a:miter lim="800000"/>
            <a:headEnd/>
            <a:tailEnd/>
          </a:ln>
          <a:effectLst>
            <a:outerShdw dist="25400" dir="5400000" sx="100999" sy="100999" rotWithShape="0">
              <a:srgbClr val="808080">
                <a:alpha val="39998"/>
              </a:srgbClr>
            </a:outerShdw>
          </a:effec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880780" y="1955800"/>
            <a:ext cx="914400" cy="914400"/>
          </a:xfrm>
          <a:prstGeom prst="rect">
            <a:avLst/>
          </a:prstGeom>
          <a:solidFill>
            <a:srgbClr val="B33EC4"/>
          </a:solidFill>
          <a:ln w="12700">
            <a:solidFill>
              <a:srgbClr val="287A9E"/>
            </a:solidFill>
            <a:miter lim="800000"/>
            <a:headEnd/>
            <a:tailEnd/>
          </a:ln>
          <a:effectLst>
            <a:outerShdw dist="25400" dir="5400000" sx="100999" sy="100999" rotWithShape="0">
              <a:srgbClr val="808080">
                <a:alpha val="39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897789" y="3200400"/>
            <a:ext cx="914400" cy="914400"/>
          </a:xfrm>
          <a:prstGeom prst="ellipse">
            <a:avLst/>
          </a:prstGeom>
          <a:solidFill>
            <a:srgbClr val="FF6600"/>
          </a:solidFill>
          <a:ln w="12700">
            <a:solidFill>
              <a:srgbClr val="287A9E"/>
            </a:solidFill>
            <a:round/>
            <a:headEnd/>
            <a:tailEnd/>
          </a:ln>
          <a:effectLst>
            <a:outerShdw dist="25400" dir="5400000" sx="100999" sy="100999" rotWithShape="0">
              <a:srgbClr val="808080">
                <a:alpha val="39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923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1622425" y="365125"/>
            <a:ext cx="7521575" cy="549275"/>
          </a:xfrm>
        </p:spPr>
        <p:txBody>
          <a:bodyPr/>
          <a:lstStyle/>
          <a:p>
            <a:r>
              <a:rPr lang="en-US" smtClean="0"/>
              <a:t>Time to Apply Your Learning!</a:t>
            </a:r>
          </a:p>
        </p:txBody>
      </p:sp>
      <p:pic>
        <p:nvPicPr>
          <p:cNvPr id="3075" name="Picture 2" descr="unit_pla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33650"/>
            <a:ext cx="492760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303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228600" y="228600"/>
            <a:ext cx="8382000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2900" b="1"/>
              <a:t>Organizing Curriculum as Units of Instruction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8800" y="762000"/>
            <a:ext cx="4916539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</a:rPr>
              <a:t>It’s A Process!</a:t>
            </a: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152400" y="1676400"/>
            <a:ext cx="8991600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1:  </a:t>
            </a:r>
            <a:r>
              <a:rPr lang="en-US" dirty="0">
                <a:latin typeface="Times New Roman" charset="0"/>
                <a:cs typeface="Times New Roman" charset="0"/>
              </a:rPr>
              <a:t>Start with the Essential Standards. </a:t>
            </a:r>
            <a:r>
              <a:rPr lang="en-US" sz="2000" b="1" i="1" dirty="0">
                <a:solidFill>
                  <a:srgbClr val="600000"/>
                </a:solidFill>
                <a:latin typeface="Times New Roman" charset="0"/>
                <a:cs typeface="Times New Roman" charset="0"/>
              </a:rPr>
              <a:t>(Identify the state standards for the grade level or course for which you will develop curriculum)</a:t>
            </a:r>
          </a:p>
          <a:p>
            <a:pPr eaLnBrk="1" hangingPunct="1"/>
            <a:endParaRPr lang="en-US" sz="14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2:  </a:t>
            </a:r>
            <a:r>
              <a:rPr lang="en-US" dirty="0">
                <a:latin typeface="Times New Roman" charset="0"/>
                <a:cs typeface="Times New Roman" charset="0"/>
              </a:rPr>
              <a:t>Create an outline of units you may teach for the entire year. </a:t>
            </a:r>
            <a:r>
              <a:rPr lang="en-US" sz="2000" b="1" i="1" dirty="0">
                <a:solidFill>
                  <a:srgbClr val="600000"/>
                </a:solidFill>
                <a:latin typeface="Times New Roman" charset="0"/>
                <a:cs typeface="Times New Roman" charset="0"/>
              </a:rPr>
              <a:t>(3 to 4 units for grades K-3; 4 to 6 units for grades 4-5)</a:t>
            </a:r>
          </a:p>
          <a:p>
            <a:pPr eaLnBrk="1" hangingPunct="1"/>
            <a:endParaRPr lang="en-US" sz="14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3:  </a:t>
            </a:r>
            <a:r>
              <a:rPr lang="en-US" dirty="0">
                <a:latin typeface="Times New Roman" charset="0"/>
                <a:cs typeface="Times New Roman" charset="0"/>
              </a:rPr>
              <a:t>Deconstruct the Essential Standards and the Clarifying 	 	 Objectives. </a:t>
            </a:r>
            <a:r>
              <a:rPr lang="en-US" sz="2000" b="1" i="1" dirty="0">
                <a:solidFill>
                  <a:srgbClr val="600000"/>
                </a:solidFill>
                <a:latin typeface="Times New Roman" charset="0"/>
                <a:cs typeface="Times New Roman" charset="0"/>
              </a:rPr>
              <a:t>(Pinpoint the types of knowledge students are expected to learn – topics, concepts, and skills – as well as the intended cognitive process.</a:t>
            </a:r>
          </a:p>
          <a:p>
            <a:pPr eaLnBrk="1" hangingPunct="1"/>
            <a:endParaRPr lang="en-US" sz="1400" b="1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4:  </a:t>
            </a:r>
            <a:r>
              <a:rPr lang="en-US" dirty="0">
                <a:latin typeface="Times New Roman" charset="0"/>
                <a:cs typeface="Times New Roman" charset="0"/>
              </a:rPr>
              <a:t>Create a Concept/Content web.</a:t>
            </a:r>
          </a:p>
          <a:p>
            <a:pPr eaLnBrk="1" hangingPunct="1"/>
            <a:endParaRPr lang="en-US" sz="14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5:  </a:t>
            </a:r>
            <a:r>
              <a:rPr lang="en-US" dirty="0">
                <a:latin typeface="Times New Roman" charset="0"/>
                <a:cs typeface="Times New Roman" charset="0"/>
              </a:rPr>
              <a:t>Write understandings/generalizations. </a:t>
            </a:r>
            <a:endParaRPr lang="en-US" sz="2000" b="1" i="1" dirty="0" smtClean="0">
              <a:solidFill>
                <a:srgbClr val="600000"/>
              </a:solidFill>
              <a:latin typeface="Times New Roman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cs typeface="Times New Roman" charset="0"/>
            </a:endParaRPr>
          </a:p>
        </p:txBody>
      </p:sp>
      <p:sp>
        <p:nvSpPr>
          <p:cNvPr id="4101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97177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>
          <a:xfrm>
            <a:off x="549275" y="107950"/>
            <a:ext cx="8042275" cy="882650"/>
          </a:xfrm>
        </p:spPr>
        <p:txBody>
          <a:bodyPr/>
          <a:lstStyle/>
          <a:p>
            <a:r>
              <a:rPr lang="en-US" smtClean="0"/>
              <a:t>Unit Planning Template</a:t>
            </a:r>
          </a:p>
        </p:txBody>
      </p:sp>
      <p:pic>
        <p:nvPicPr>
          <p:cNvPr id="5123" name="Picture 4" descr="Screen shot 2012-06-14 at 8.44.3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7772400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0787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>
          <a:xfrm>
            <a:off x="549275" y="107950"/>
            <a:ext cx="8042275" cy="882650"/>
          </a:xfrm>
        </p:spPr>
        <p:txBody>
          <a:bodyPr/>
          <a:lstStyle/>
          <a:p>
            <a:r>
              <a:rPr lang="en-US" smtClean="0"/>
              <a:t>Unit Planning Template </a:t>
            </a:r>
            <a:r>
              <a:rPr lang="en-US" sz="2400" i="1" smtClean="0"/>
              <a:t>cont.</a:t>
            </a:r>
          </a:p>
        </p:txBody>
      </p:sp>
      <p:pic>
        <p:nvPicPr>
          <p:cNvPr id="6147" name="Picture 5" descr="Screen shot 2012-06-14 at 8.44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588" y="1066800"/>
            <a:ext cx="8153400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6152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ideas….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Science</a:t>
            </a:r>
          </a:p>
          <a:p>
            <a:r>
              <a:rPr lang="en-US" dirty="0" smtClean="0"/>
              <a:t>Earth Science</a:t>
            </a:r>
          </a:p>
          <a:p>
            <a:r>
              <a:rPr lang="en-US" dirty="0" smtClean="0"/>
              <a:t>Life Science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930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4952385"/>
              </p:ext>
            </p:extLst>
          </p:nvPr>
        </p:nvGraphicFramePr>
        <p:xfrm>
          <a:off x="685800" y="914401"/>
          <a:ext cx="77724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5438"/>
                <a:gridCol w="2626516"/>
                <a:gridCol w="2690446"/>
              </a:tblGrid>
              <a:tr h="891714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 Rounded MT Bold" pitchFamily="34" charset="0"/>
                        </a:rPr>
                        <a:t>Physical Sciences </a:t>
                      </a:r>
                      <a:endParaRPr lang="en-US" sz="240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 Black" pitchFamily="34" charset="0"/>
                        </a:rPr>
                        <a:t>Earth Sciences </a:t>
                      </a:r>
                      <a:endParaRPr lang="en-US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 Black" pitchFamily="34" charset="0"/>
                        </a:rPr>
                        <a:t>Life </a:t>
                      </a:r>
                    </a:p>
                    <a:p>
                      <a:r>
                        <a:rPr lang="en-US" sz="2400" dirty="0" smtClean="0">
                          <a:latin typeface="Arial Black" pitchFamily="34" charset="0"/>
                        </a:rPr>
                        <a:t>Sciences </a:t>
                      </a:r>
                      <a:endParaRPr lang="en-US" sz="24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146886">
                <a:tc>
                  <a:txBody>
                    <a:bodyPr/>
                    <a:lstStyle/>
                    <a:p>
                      <a:r>
                        <a:rPr lang="en-US" dirty="0" smtClean="0"/>
                        <a:t>Forces and Motion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Matter: Properties and Change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Energy: Conservation and Transfer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Interactions of Matter &amp; Energy (Chemistry and Physics only)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Earth in the Universe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Earth: Systems, Structures and Processes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Earth 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Structures and Functions of Living Organisms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Ecosystems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Evolution and Genetics (5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grade only)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Molecular Biology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5181600"/>
            <a:ext cx="769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science standards are in these 3 domains listed above.  Within these domains, there are these topic strands.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55310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ctagon 2"/>
          <p:cNvSpPr/>
          <p:nvPr/>
        </p:nvSpPr>
        <p:spPr>
          <a:xfrm>
            <a:off x="609600" y="304800"/>
            <a:ext cx="2906486" cy="2971800"/>
          </a:xfrm>
          <a:prstGeom prst="oct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STOP</a:t>
            </a:r>
            <a:endParaRPr lang="en-US" sz="5400" dirty="0"/>
          </a:p>
        </p:txBody>
      </p:sp>
      <p:sp>
        <p:nvSpPr>
          <p:cNvPr id="5" name="Rectangle 4"/>
          <p:cNvSpPr/>
          <p:nvPr/>
        </p:nvSpPr>
        <p:spPr>
          <a:xfrm>
            <a:off x="1983921" y="3276600"/>
            <a:ext cx="157843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609600"/>
            <a:ext cx="4724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" pitchFamily="34" charset="0"/>
                <a:cs typeface="Arial" pitchFamily="34" charset="0"/>
              </a:rPr>
              <a:t>Take a minute and look at the topic strands in your grade level.</a:t>
            </a:r>
            <a:endParaRPr lang="en-US" sz="5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2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Revised Bloom’s Taxonomy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>
                <a:latin typeface="Arial" pitchFamily="34" charset="0"/>
                <a:cs typeface="Arial" pitchFamily="34" charset="0"/>
              </a:rPr>
              <a:t>Provides the framework used for all NC Science Essential Standards</a:t>
            </a:r>
          </a:p>
          <a:p>
            <a:r>
              <a:rPr lang="en-US" sz="3200" dirty="0">
                <a:latin typeface="Arial" pitchFamily="34" charset="0"/>
                <a:cs typeface="Arial" pitchFamily="34" charset="0"/>
              </a:rPr>
              <a:t>Common language used for all curriculum areas</a:t>
            </a:r>
          </a:p>
          <a:p>
            <a:r>
              <a:rPr lang="en-US" sz="3200" dirty="0">
                <a:latin typeface="Arial" pitchFamily="34" charset="0"/>
                <a:cs typeface="Arial" pitchFamily="34" charset="0"/>
              </a:rPr>
              <a:t>Two-Dimensional Taxonomy:  Cognitive Process and Knowledge Dimension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841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152400"/>
            <a:ext cx="8000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2"/>
                </a:solidFill>
              </a:rPr>
              <a:t>Verbs in the Revised Bloom’s Taxonomy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1295400"/>
            <a:ext cx="1905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Remember</a:t>
            </a:r>
          </a:p>
          <a:p>
            <a:endParaRPr lang="en-US" sz="2400" dirty="0"/>
          </a:p>
          <a:p>
            <a:r>
              <a:rPr lang="en-US" sz="2400" dirty="0" smtClean="0"/>
              <a:t>Recognizing</a:t>
            </a:r>
          </a:p>
          <a:p>
            <a:endParaRPr lang="en-US" sz="2400" dirty="0"/>
          </a:p>
          <a:p>
            <a:r>
              <a:rPr lang="en-US" sz="2400" dirty="0"/>
              <a:t>Recalling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6600" y="761999"/>
            <a:ext cx="20574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00B0F0"/>
                </a:solidFill>
              </a:rPr>
              <a:t>Understand</a:t>
            </a:r>
            <a:endParaRPr lang="en-US" sz="2400" b="1" dirty="0"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/>
              <a:t>Interpreting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Exemplifying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Comparing</a:t>
            </a:r>
          </a:p>
          <a:p>
            <a:r>
              <a:rPr lang="en-US" sz="2400" dirty="0"/>
              <a:t>Classifying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Inferring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Explaining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Summarizing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7400" y="1066800"/>
            <a:ext cx="2057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B0F0"/>
                </a:solidFill>
              </a:rPr>
              <a:t>Apply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Executing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Implementing</a:t>
            </a:r>
          </a:p>
        </p:txBody>
      </p:sp>
    </p:spTree>
    <p:extLst>
      <p:ext uri="{BB962C8B-B14F-4D97-AF65-F5344CB8AC3E}">
        <p14:creationId xmlns:p14="http://schemas.microsoft.com/office/powerpoint/2010/main" xmlns="" val="113442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04800"/>
            <a:ext cx="647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2"/>
                </a:solidFill>
              </a:rPr>
              <a:t>Verbs in the Revised Bloom’s Taxonomy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066800"/>
            <a:ext cx="2590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  <a:latin typeface="+mj-lt"/>
              </a:rPr>
              <a:t>Analyze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 smtClean="0"/>
              <a:t>Organizing</a:t>
            </a:r>
          </a:p>
          <a:p>
            <a:endParaRPr lang="en-US" sz="2800" dirty="0"/>
          </a:p>
          <a:p>
            <a:r>
              <a:rPr lang="en-US" sz="2800" dirty="0" smtClean="0"/>
              <a:t>Differentiating</a:t>
            </a:r>
          </a:p>
          <a:p>
            <a:endParaRPr lang="en-US" sz="2800" dirty="0"/>
          </a:p>
          <a:p>
            <a:r>
              <a:rPr lang="en-US" sz="2800" dirty="0"/>
              <a:t>Attributing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3581400" y="1066800"/>
            <a:ext cx="1828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Evaluate</a:t>
            </a:r>
          </a:p>
          <a:p>
            <a:endParaRPr lang="en-US" sz="2800" dirty="0"/>
          </a:p>
          <a:p>
            <a:r>
              <a:rPr lang="en-US" sz="2800" dirty="0" smtClean="0"/>
              <a:t>Critiquing</a:t>
            </a:r>
          </a:p>
          <a:p>
            <a:endParaRPr lang="en-US" sz="2800" dirty="0"/>
          </a:p>
          <a:p>
            <a:r>
              <a:rPr lang="en-US" sz="2800" dirty="0"/>
              <a:t>Checking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6172200" y="1066800"/>
            <a:ext cx="2133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Create</a:t>
            </a:r>
          </a:p>
          <a:p>
            <a:endParaRPr lang="en-US" sz="2800" dirty="0">
              <a:solidFill>
                <a:srgbClr val="00B0F0"/>
              </a:solidFill>
            </a:endParaRPr>
          </a:p>
          <a:p>
            <a:r>
              <a:rPr lang="en-US" sz="2800" dirty="0" smtClean="0"/>
              <a:t>Planning</a:t>
            </a:r>
          </a:p>
          <a:p>
            <a:endParaRPr lang="en-US" sz="2800" dirty="0"/>
          </a:p>
          <a:p>
            <a:r>
              <a:rPr lang="en-US" sz="2800" dirty="0" smtClean="0"/>
              <a:t>Generating</a:t>
            </a:r>
          </a:p>
          <a:p>
            <a:endParaRPr lang="en-US" sz="2800" dirty="0"/>
          </a:p>
          <a:p>
            <a:r>
              <a:rPr lang="en-US" sz="2800" dirty="0"/>
              <a:t>Producing</a:t>
            </a:r>
          </a:p>
        </p:txBody>
      </p:sp>
    </p:spTree>
    <p:extLst>
      <p:ext uri="{BB962C8B-B14F-4D97-AF65-F5344CB8AC3E}">
        <p14:creationId xmlns:p14="http://schemas.microsoft.com/office/powerpoint/2010/main" xmlns="" val="285354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1748</TotalTime>
  <Words>1288</Words>
  <Application>Microsoft Office PowerPoint</Application>
  <PresentationFormat>On-screen Show (4:3)</PresentationFormat>
  <Paragraphs>264</Paragraphs>
  <Slides>35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Angles</vt:lpstr>
      <vt:lpstr>Halifax County K-5 PD August 8, 2012</vt:lpstr>
      <vt:lpstr>Connections to North Carolina Teaching Standards</vt:lpstr>
      <vt:lpstr>How were the Science strands chosen?</vt:lpstr>
      <vt:lpstr>Big ideas….</vt:lpstr>
      <vt:lpstr>Slide 5</vt:lpstr>
      <vt:lpstr>Slide 6</vt:lpstr>
      <vt:lpstr>Revised Bloom’s Taxonomy</vt:lpstr>
      <vt:lpstr>Slide 8</vt:lpstr>
      <vt:lpstr>Slide 9</vt:lpstr>
      <vt:lpstr>Recipe for informational Literacy</vt:lpstr>
      <vt:lpstr>Informational text</vt:lpstr>
      <vt:lpstr>Slide 12</vt:lpstr>
      <vt:lpstr>Slide 13</vt:lpstr>
      <vt:lpstr>Slide 14</vt:lpstr>
      <vt:lpstr>Types  Of Informational  Texts </vt:lpstr>
      <vt:lpstr>Includes….</vt:lpstr>
      <vt:lpstr>And don’t forget:</vt:lpstr>
      <vt:lpstr>6 Basic structures of informational text</vt:lpstr>
      <vt:lpstr>Slide 19</vt:lpstr>
      <vt:lpstr>In the classroom…</vt:lpstr>
      <vt:lpstr>Slide 21</vt:lpstr>
      <vt:lpstr>And…</vt:lpstr>
      <vt:lpstr>Text features as sources of information </vt:lpstr>
      <vt:lpstr>Slide 24</vt:lpstr>
      <vt:lpstr>Alphabox and informational text</vt:lpstr>
      <vt:lpstr> NAEP (National Assessment of Educational Progress)-2005</vt:lpstr>
      <vt:lpstr>Nell Duke Assistant Professor  of Teacher Education at Michigan  State University </vt:lpstr>
      <vt:lpstr>Remember….</vt:lpstr>
      <vt:lpstr>Linking it together</vt:lpstr>
      <vt:lpstr>Also, Informational text supports…</vt:lpstr>
      <vt:lpstr>Reflection</vt:lpstr>
      <vt:lpstr>Time to Apply Your Learning!</vt:lpstr>
      <vt:lpstr> </vt:lpstr>
      <vt:lpstr>Unit Planning Template</vt:lpstr>
      <vt:lpstr>Unit Planning Template cont.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Halifax County K-5 PD August 8, 2012</dc:title>
  <dc:creator>Pam Harris</dc:creator>
  <cp:lastModifiedBy>TECH</cp:lastModifiedBy>
  <cp:revision>51</cp:revision>
  <dcterms:created xsi:type="dcterms:W3CDTF">2012-06-13T17:13:51Z</dcterms:created>
  <dcterms:modified xsi:type="dcterms:W3CDTF">2012-07-16T12:33:05Z</dcterms:modified>
</cp:coreProperties>
</file>